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alew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1d4684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1d4684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94b71957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94b71957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94b7195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94b7195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094b7195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094b7195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94b71957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94b71957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94b7195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94b7195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94b71957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94b71957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94b71957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94b71957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94b71957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94b71957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94b7195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94b7195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092a16af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092a16af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94b71957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94b71957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94b71957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94b71957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94b71957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94b71957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94b71957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94b71957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92a16af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92a16af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92a16af2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92a16af2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94b71957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94b71957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94b7195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94b7195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94b7195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94b7195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tablediffusionweb.com/" TargetMode="External"/><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Manual de uso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4385096" y="700050"/>
            <a:ext cx="1263575" cy="724000"/>
          </a:xfrm>
          <a:prstGeom prst="rect">
            <a:avLst/>
          </a:prstGeom>
          <a:noFill/>
          <a:ln cap="flat" cmpd="sng" w="9525">
            <a:solidFill>
              <a:schemeClr val="dk2"/>
            </a:solidFill>
            <a:prstDash val="solid"/>
            <a:round/>
            <a:headEnd len="sm" w="sm" type="none"/>
            <a:tailEnd len="sm" w="sm" type="none"/>
          </a:ln>
        </p:spPr>
      </p:pic>
      <p:sp>
        <p:nvSpPr>
          <p:cNvPr id="143" name="Google Shape;143;p22"/>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Pestañas de la interfaz</a:t>
            </a:r>
            <a:endParaRPr>
              <a:solidFill>
                <a:schemeClr val="lt1"/>
              </a:solidFill>
            </a:endParaRPr>
          </a:p>
        </p:txBody>
      </p:sp>
      <p:sp>
        <p:nvSpPr>
          <p:cNvPr id="144" name="Google Shape;144;p22"/>
          <p:cNvSpPr txBox="1"/>
          <p:nvPr/>
        </p:nvSpPr>
        <p:spPr>
          <a:xfrm>
            <a:off x="6292250" y="976950"/>
            <a:ext cx="266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“Gato durmiendo, pintura al </a:t>
            </a:r>
            <a:r>
              <a:rPr lang="en"/>
              <a:t>óleo</a:t>
            </a:r>
            <a:r>
              <a:rPr lang="en"/>
              <a:t>”</a:t>
            </a:r>
            <a:endParaRPr/>
          </a:p>
        </p:txBody>
      </p:sp>
      <p:cxnSp>
        <p:nvCxnSpPr>
          <p:cNvPr id="145" name="Google Shape;145;p22"/>
          <p:cNvCxnSpPr>
            <a:endCxn id="144" idx="1"/>
          </p:cNvCxnSpPr>
          <p:nvPr/>
        </p:nvCxnSpPr>
        <p:spPr>
          <a:xfrm flipH="1" rot="10800000">
            <a:off x="5586950" y="1284750"/>
            <a:ext cx="705300" cy="33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2"/>
          <p:cNvCxnSpPr/>
          <p:nvPr/>
        </p:nvCxnSpPr>
        <p:spPr>
          <a:xfrm rot="10800000">
            <a:off x="5590625" y="4166375"/>
            <a:ext cx="481800" cy="5247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22"/>
          <p:cNvCxnSpPr/>
          <p:nvPr/>
        </p:nvCxnSpPr>
        <p:spPr>
          <a:xfrm flipH="1">
            <a:off x="5573525" y="1878500"/>
            <a:ext cx="498900" cy="43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22"/>
          <p:cNvSpPr txBox="1"/>
          <p:nvPr>
            <p:ph type="title"/>
          </p:nvPr>
        </p:nvSpPr>
        <p:spPr>
          <a:xfrm>
            <a:off x="311700" y="700039"/>
            <a:ext cx="4073400" cy="9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Img2img - Ejemplos</a:t>
            </a:r>
            <a:endParaRPr/>
          </a:p>
        </p:txBody>
      </p:sp>
      <p:pic>
        <p:nvPicPr>
          <p:cNvPr id="149" name="Google Shape;149;p22"/>
          <p:cNvPicPr preferRelativeResize="0"/>
          <p:nvPr/>
        </p:nvPicPr>
        <p:blipFill>
          <a:blip r:embed="rId4">
            <a:alphaModFix/>
          </a:blip>
          <a:stretch>
            <a:fillRect/>
          </a:stretch>
        </p:blipFill>
        <p:spPr>
          <a:xfrm>
            <a:off x="4143077" y="2265575"/>
            <a:ext cx="1443875" cy="1883800"/>
          </a:xfrm>
          <a:prstGeom prst="rect">
            <a:avLst/>
          </a:prstGeom>
          <a:noFill/>
          <a:ln>
            <a:noFill/>
          </a:ln>
        </p:spPr>
      </p:pic>
      <p:pic>
        <p:nvPicPr>
          <p:cNvPr id="150" name="Google Shape;150;p22"/>
          <p:cNvPicPr preferRelativeResize="0"/>
          <p:nvPr/>
        </p:nvPicPr>
        <p:blipFill>
          <a:blip r:embed="rId5">
            <a:alphaModFix/>
          </a:blip>
          <a:stretch>
            <a:fillRect/>
          </a:stretch>
        </p:blipFill>
        <p:spPr>
          <a:xfrm>
            <a:off x="7483807" y="1880525"/>
            <a:ext cx="1340161" cy="1340161"/>
          </a:xfrm>
          <a:prstGeom prst="rect">
            <a:avLst/>
          </a:prstGeom>
          <a:noFill/>
          <a:ln>
            <a:noFill/>
          </a:ln>
        </p:spPr>
      </p:pic>
      <p:pic>
        <p:nvPicPr>
          <p:cNvPr id="151" name="Google Shape;151;p22"/>
          <p:cNvPicPr preferRelativeResize="0"/>
          <p:nvPr/>
        </p:nvPicPr>
        <p:blipFill>
          <a:blip r:embed="rId6">
            <a:alphaModFix/>
          </a:blip>
          <a:stretch>
            <a:fillRect/>
          </a:stretch>
        </p:blipFill>
        <p:spPr>
          <a:xfrm>
            <a:off x="6060575" y="1880525"/>
            <a:ext cx="1340161" cy="1340161"/>
          </a:xfrm>
          <a:prstGeom prst="rect">
            <a:avLst/>
          </a:prstGeom>
          <a:noFill/>
          <a:ln>
            <a:noFill/>
          </a:ln>
        </p:spPr>
      </p:pic>
      <p:pic>
        <p:nvPicPr>
          <p:cNvPr id="152" name="Google Shape;152;p22"/>
          <p:cNvPicPr preferRelativeResize="0"/>
          <p:nvPr/>
        </p:nvPicPr>
        <p:blipFill>
          <a:blip r:embed="rId7">
            <a:alphaModFix/>
          </a:blip>
          <a:stretch>
            <a:fillRect/>
          </a:stretch>
        </p:blipFill>
        <p:spPr>
          <a:xfrm>
            <a:off x="6060576" y="3346189"/>
            <a:ext cx="1340161" cy="1340161"/>
          </a:xfrm>
          <a:prstGeom prst="rect">
            <a:avLst/>
          </a:prstGeom>
          <a:noFill/>
          <a:ln>
            <a:noFill/>
          </a:ln>
        </p:spPr>
      </p:pic>
      <p:pic>
        <p:nvPicPr>
          <p:cNvPr id="153" name="Google Shape;153;p22"/>
          <p:cNvPicPr preferRelativeResize="0"/>
          <p:nvPr/>
        </p:nvPicPr>
        <p:blipFill>
          <a:blip r:embed="rId8">
            <a:alphaModFix/>
          </a:blip>
          <a:stretch>
            <a:fillRect/>
          </a:stretch>
        </p:blipFill>
        <p:spPr>
          <a:xfrm>
            <a:off x="7483819" y="3346189"/>
            <a:ext cx="1340161" cy="1340161"/>
          </a:xfrm>
          <a:prstGeom prst="rect">
            <a:avLst/>
          </a:prstGeom>
          <a:noFill/>
          <a:ln>
            <a:noFill/>
          </a:ln>
        </p:spPr>
      </p:pic>
      <p:sp>
        <p:nvSpPr>
          <p:cNvPr id="154" name="Google Shape;154;p22"/>
          <p:cNvSpPr txBox="1"/>
          <p:nvPr>
            <p:ph idx="1" type="body"/>
          </p:nvPr>
        </p:nvSpPr>
        <p:spPr>
          <a:xfrm>
            <a:off x="311700" y="1701675"/>
            <a:ext cx="3412500" cy="1965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Acá un ejemplo de </a:t>
            </a:r>
            <a:r>
              <a:rPr lang="en"/>
              <a:t>cómo</a:t>
            </a:r>
            <a:r>
              <a:rPr lang="en"/>
              <a:t> la IA puede reinterpretar una obra en base a la solicitud realizada, la cual fue “Gato durmiendo”.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700039"/>
            <a:ext cx="4073400" cy="90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Inpaint upload (fusión de imágenes)</a:t>
            </a:r>
            <a:endParaRPr/>
          </a:p>
          <a:p>
            <a:pPr indent="0" lvl="0" marL="0" rtl="0" algn="l">
              <a:spcBef>
                <a:spcPts val="0"/>
              </a:spcBef>
              <a:spcAft>
                <a:spcPts val="0"/>
              </a:spcAft>
              <a:buNone/>
            </a:pPr>
            <a:r>
              <a:t/>
            </a:r>
            <a:endParaRPr/>
          </a:p>
        </p:txBody>
      </p:sp>
      <p:sp>
        <p:nvSpPr>
          <p:cNvPr id="160" name="Google Shape;160;p23"/>
          <p:cNvSpPr txBox="1"/>
          <p:nvPr>
            <p:ph idx="1" type="body"/>
          </p:nvPr>
        </p:nvSpPr>
        <p:spPr>
          <a:xfrm>
            <a:off x="311700" y="1701675"/>
            <a:ext cx="3541500" cy="330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diferencia de la anterior Img2img, s</a:t>
            </a:r>
            <a:r>
              <a:rPr lang="en"/>
              <a:t>e produce una nueva imagen basados en </a:t>
            </a:r>
            <a:r>
              <a:rPr b="1" lang="en"/>
              <a:t>dos imágenes previamente subidas</a:t>
            </a:r>
            <a:r>
              <a:rPr lang="en"/>
              <a:t>, para entregar un resultado en base al texto introducido.</a:t>
            </a:r>
            <a:endParaRPr/>
          </a:p>
        </p:txBody>
      </p:sp>
      <p:pic>
        <p:nvPicPr>
          <p:cNvPr id="161" name="Google Shape;161;p23"/>
          <p:cNvPicPr preferRelativeResize="0"/>
          <p:nvPr/>
        </p:nvPicPr>
        <p:blipFill rotWithShape="1">
          <a:blip r:embed="rId3">
            <a:alphaModFix/>
          </a:blip>
          <a:srcRect b="9604" l="0" r="52024" t="13866"/>
          <a:stretch/>
        </p:blipFill>
        <p:spPr>
          <a:xfrm>
            <a:off x="4033950" y="2256375"/>
            <a:ext cx="2450112" cy="2198399"/>
          </a:xfrm>
          <a:prstGeom prst="rect">
            <a:avLst/>
          </a:prstGeom>
          <a:noFill/>
          <a:ln>
            <a:noFill/>
          </a:ln>
        </p:spPr>
      </p:pic>
      <p:sp>
        <p:nvSpPr>
          <p:cNvPr id="162" name="Google Shape;162;p23"/>
          <p:cNvSpPr txBox="1"/>
          <p:nvPr/>
        </p:nvSpPr>
        <p:spPr>
          <a:xfrm>
            <a:off x="4305300" y="3263300"/>
            <a:ext cx="709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0000"/>
                </a:solidFill>
              </a:rPr>
              <a:t>Imagen 1 →</a:t>
            </a:r>
            <a:endParaRPr b="1" sz="700">
              <a:solidFill>
                <a:srgbClr val="FF0000"/>
              </a:solidFill>
            </a:endParaRPr>
          </a:p>
        </p:txBody>
      </p:sp>
      <p:sp>
        <p:nvSpPr>
          <p:cNvPr id="163" name="Google Shape;163;p23"/>
          <p:cNvSpPr txBox="1"/>
          <p:nvPr/>
        </p:nvSpPr>
        <p:spPr>
          <a:xfrm>
            <a:off x="4305300" y="3957575"/>
            <a:ext cx="709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0000"/>
                </a:solidFill>
              </a:rPr>
              <a:t>Imagen 2 →</a:t>
            </a:r>
            <a:endParaRPr b="1" sz="700">
              <a:solidFill>
                <a:srgbClr val="FF0000"/>
              </a:solidFill>
            </a:endParaRPr>
          </a:p>
        </p:txBody>
      </p:sp>
      <p:sp>
        <p:nvSpPr>
          <p:cNvPr id="164" name="Google Shape;164;p23"/>
          <p:cNvSpPr txBox="1"/>
          <p:nvPr/>
        </p:nvSpPr>
        <p:spPr>
          <a:xfrm>
            <a:off x="7418900" y="4673875"/>
            <a:ext cx="831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Resultado</a:t>
            </a:r>
            <a:endParaRPr b="1" sz="700">
              <a:solidFill>
                <a:srgbClr val="FF0000"/>
              </a:solidFill>
            </a:endParaRPr>
          </a:p>
        </p:txBody>
      </p:sp>
      <p:pic>
        <p:nvPicPr>
          <p:cNvPr id="165" name="Google Shape;165;p23"/>
          <p:cNvPicPr preferRelativeResize="0"/>
          <p:nvPr/>
        </p:nvPicPr>
        <p:blipFill rotWithShape="1">
          <a:blip r:embed="rId3">
            <a:alphaModFix/>
          </a:blip>
          <a:srcRect b="68569" l="0" r="88715" t="13867"/>
          <a:stretch/>
        </p:blipFill>
        <p:spPr>
          <a:xfrm>
            <a:off x="4305312" y="1189200"/>
            <a:ext cx="1120661" cy="981175"/>
          </a:xfrm>
          <a:prstGeom prst="rect">
            <a:avLst/>
          </a:prstGeom>
          <a:noFill/>
          <a:ln cap="flat" cmpd="sng" w="9525">
            <a:solidFill>
              <a:schemeClr val="dk2"/>
            </a:solidFill>
            <a:prstDash val="solid"/>
            <a:round/>
            <a:headEnd len="sm" w="sm" type="none"/>
            <a:tailEnd len="sm" w="sm" type="none"/>
          </a:ln>
        </p:spPr>
      </p:pic>
      <p:sp>
        <p:nvSpPr>
          <p:cNvPr id="166" name="Google Shape;166;p23"/>
          <p:cNvSpPr txBox="1"/>
          <p:nvPr/>
        </p:nvSpPr>
        <p:spPr>
          <a:xfrm>
            <a:off x="5556350" y="1479688"/>
            <a:ext cx="26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“Gato”</a:t>
            </a:r>
            <a:endParaRPr/>
          </a:p>
        </p:txBody>
      </p:sp>
      <p:cxnSp>
        <p:nvCxnSpPr>
          <p:cNvPr id="167" name="Google Shape;167;p23"/>
          <p:cNvCxnSpPr>
            <a:endCxn id="166" idx="1"/>
          </p:cNvCxnSpPr>
          <p:nvPr/>
        </p:nvCxnSpPr>
        <p:spPr>
          <a:xfrm flipH="1" rot="10800000">
            <a:off x="4851050" y="1679788"/>
            <a:ext cx="705300" cy="330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3"/>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Pestañas de la interfaz → Img2img</a:t>
            </a:r>
            <a:endParaRPr>
              <a:solidFill>
                <a:schemeClr val="lt1"/>
              </a:solidFill>
            </a:endParaRPr>
          </a:p>
        </p:txBody>
      </p:sp>
      <p:pic>
        <p:nvPicPr>
          <p:cNvPr id="169" name="Google Shape;169;p23"/>
          <p:cNvPicPr preferRelativeResize="0"/>
          <p:nvPr/>
        </p:nvPicPr>
        <p:blipFill>
          <a:blip r:embed="rId4">
            <a:alphaModFix/>
          </a:blip>
          <a:stretch>
            <a:fillRect/>
          </a:stretch>
        </p:blipFill>
        <p:spPr>
          <a:xfrm>
            <a:off x="6664800" y="2333775"/>
            <a:ext cx="2340100" cy="234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Panel de herramientas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25"/>
          <p:cNvSpPr txBox="1"/>
          <p:nvPr>
            <p:ph idx="1" type="body"/>
          </p:nvPr>
        </p:nvSpPr>
        <p:spPr>
          <a:xfrm>
            <a:off x="311700" y="1285550"/>
            <a:ext cx="8520600" cy="19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 Sampling method o método de muestreo es la forma como la cuál se generará la imagen solicitada en la zona de texto. Existen varios métodos con el cual se obtienen diferentes resultados para una misma solicitud.</a:t>
            </a:r>
            <a:endParaRPr/>
          </a:p>
          <a:p>
            <a:pPr indent="0" lvl="0" marL="0" rtl="0" algn="l">
              <a:spcBef>
                <a:spcPts val="1200"/>
              </a:spcBef>
              <a:spcAft>
                <a:spcPts val="1200"/>
              </a:spcAft>
              <a:buNone/>
            </a:pPr>
            <a:r>
              <a:rPr lang="en"/>
              <a:t>(Hay un ejemplo más adelante que lo explica mejor)</a:t>
            </a:r>
            <a:endParaRPr/>
          </a:p>
        </p:txBody>
      </p:sp>
      <p:pic>
        <p:nvPicPr>
          <p:cNvPr id="181" name="Google Shape;181;p25"/>
          <p:cNvPicPr preferRelativeResize="0"/>
          <p:nvPr/>
        </p:nvPicPr>
        <p:blipFill>
          <a:blip r:embed="rId3">
            <a:alphaModFix/>
          </a:blip>
          <a:stretch>
            <a:fillRect/>
          </a:stretch>
        </p:blipFill>
        <p:spPr>
          <a:xfrm>
            <a:off x="1756911" y="3125650"/>
            <a:ext cx="5676601" cy="1875500"/>
          </a:xfrm>
          <a:prstGeom prst="rect">
            <a:avLst/>
          </a:prstGeom>
          <a:noFill/>
          <a:ln cap="flat" cmpd="sng" w="9525">
            <a:solidFill>
              <a:schemeClr val="dk2"/>
            </a:solidFill>
            <a:prstDash val="solid"/>
            <a:round/>
            <a:headEnd len="sm" w="sm" type="none"/>
            <a:tailEnd len="sm" w="sm" type="none"/>
          </a:ln>
        </p:spPr>
      </p:pic>
      <p:sp>
        <p:nvSpPr>
          <p:cNvPr id="182" name="Google Shape;182;p25"/>
          <p:cNvSpPr/>
          <p:nvPr/>
        </p:nvSpPr>
        <p:spPr>
          <a:xfrm>
            <a:off x="1710488" y="3297437"/>
            <a:ext cx="2825400" cy="5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 type="body"/>
          </p:nvPr>
        </p:nvSpPr>
        <p:spPr>
          <a:xfrm>
            <a:off x="311700" y="1244825"/>
            <a:ext cx="8306700" cy="12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 Sampling steps o pasos del muestreo es el número de etapas requeridas para que el algoritmo produzca una imagen.</a:t>
            </a:r>
            <a:endParaRPr/>
          </a:p>
          <a:p>
            <a:pPr indent="0" lvl="0" marL="0" rtl="0" algn="l">
              <a:spcBef>
                <a:spcPts val="1200"/>
              </a:spcBef>
              <a:spcAft>
                <a:spcPts val="1200"/>
              </a:spcAft>
              <a:buNone/>
            </a:pPr>
            <a:r>
              <a:rPr lang="en"/>
              <a:t>(Explicación gráfica en siguiente diapositiva)</a:t>
            </a:r>
            <a:endParaRPr/>
          </a:p>
        </p:txBody>
      </p:sp>
      <p:pic>
        <p:nvPicPr>
          <p:cNvPr id="189" name="Google Shape;189;p26"/>
          <p:cNvPicPr preferRelativeResize="0"/>
          <p:nvPr/>
        </p:nvPicPr>
        <p:blipFill>
          <a:blip r:embed="rId3">
            <a:alphaModFix/>
          </a:blip>
          <a:stretch>
            <a:fillRect/>
          </a:stretch>
        </p:blipFill>
        <p:spPr>
          <a:xfrm>
            <a:off x="1756911" y="3125650"/>
            <a:ext cx="5676601" cy="1875500"/>
          </a:xfrm>
          <a:prstGeom prst="rect">
            <a:avLst/>
          </a:prstGeom>
          <a:noFill/>
          <a:ln cap="flat" cmpd="sng" w="9525">
            <a:solidFill>
              <a:schemeClr val="dk2"/>
            </a:solidFill>
            <a:prstDash val="solid"/>
            <a:round/>
            <a:headEnd len="sm" w="sm" type="none"/>
            <a:tailEnd len="sm" w="sm" type="none"/>
          </a:ln>
        </p:spPr>
      </p:pic>
      <p:sp>
        <p:nvSpPr>
          <p:cNvPr id="190" name="Google Shape;190;p26"/>
          <p:cNvSpPr/>
          <p:nvPr/>
        </p:nvSpPr>
        <p:spPr>
          <a:xfrm>
            <a:off x="4608113" y="3228612"/>
            <a:ext cx="2825400" cy="5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
        <p:nvSpPr>
          <p:cNvPr id="192" name="Google Shape;192;p26"/>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steps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
        <p:nvSpPr>
          <p:cNvPr id="198" name="Google Shape;198;p27"/>
          <p:cNvSpPr/>
          <p:nvPr/>
        </p:nvSpPr>
        <p:spPr>
          <a:xfrm>
            <a:off x="4833900" y="-5150"/>
            <a:ext cx="765900" cy="5143500"/>
          </a:xfrm>
          <a:prstGeom prst="rect">
            <a:avLst/>
          </a:prstGeom>
          <a:solidFill>
            <a:srgbClr val="444444"/>
          </a:solidFill>
          <a:ln cap="flat" cmpd="sng" w="9525">
            <a:solidFill>
              <a:srgbClr val="444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ph type="title"/>
          </p:nvPr>
        </p:nvSpPr>
        <p:spPr>
          <a:xfrm>
            <a:off x="311700" y="525150"/>
            <a:ext cx="4522200" cy="49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Sampling steps and method</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200" name="Google Shape;200;p27"/>
          <p:cNvSpPr txBox="1"/>
          <p:nvPr>
            <p:ph idx="1" type="body"/>
          </p:nvPr>
        </p:nvSpPr>
        <p:spPr>
          <a:xfrm>
            <a:off x="311700" y="1287675"/>
            <a:ext cx="4522200" cy="3799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La IA normalmente inicia el proceso de creación de una nueva imagen con una fotografía borrosa. Esta imagen se va haciendo cada vez más clara con cada </a:t>
            </a:r>
            <a:r>
              <a:rPr i="1" lang="en"/>
              <a:t>sampling steps</a:t>
            </a:r>
            <a:r>
              <a:rPr lang="en"/>
              <a:t> o etapa recorrida por la IA.</a:t>
            </a:r>
            <a:endParaRPr/>
          </a:p>
          <a:p>
            <a:pPr indent="0" lvl="0" marL="0" rtl="0" algn="just">
              <a:spcBef>
                <a:spcPts val="1200"/>
              </a:spcBef>
              <a:spcAft>
                <a:spcPts val="1200"/>
              </a:spcAft>
              <a:buNone/>
            </a:pPr>
            <a:r>
              <a:rPr lang="en"/>
              <a:t>En la imagen de la derecha se ejemplifica cómo los diferentes métodos de muestreo interpretan una misma solicitud y cuántos pasos requieren para llegar a un resultado. Entre más pasos, más refinado suele ser el producto final.</a:t>
            </a:r>
            <a:endParaRPr/>
          </a:p>
        </p:txBody>
      </p:sp>
      <p:pic>
        <p:nvPicPr>
          <p:cNvPr id="201" name="Google Shape;201;p27"/>
          <p:cNvPicPr preferRelativeResize="0"/>
          <p:nvPr/>
        </p:nvPicPr>
        <p:blipFill>
          <a:blip r:embed="rId3">
            <a:alphaModFix/>
          </a:blip>
          <a:stretch>
            <a:fillRect/>
          </a:stretch>
        </p:blipFill>
        <p:spPr>
          <a:xfrm>
            <a:off x="5192230" y="0"/>
            <a:ext cx="3951770" cy="5143500"/>
          </a:xfrm>
          <a:prstGeom prst="rect">
            <a:avLst/>
          </a:prstGeom>
          <a:noFill/>
          <a:ln>
            <a:noFill/>
          </a:ln>
        </p:spPr>
      </p:pic>
      <p:sp>
        <p:nvSpPr>
          <p:cNvPr id="202" name="Google Shape;202;p27"/>
          <p:cNvSpPr/>
          <p:nvPr/>
        </p:nvSpPr>
        <p:spPr>
          <a:xfrm>
            <a:off x="6502475" y="37850"/>
            <a:ext cx="1462200" cy="404400"/>
          </a:xfrm>
          <a:prstGeom prst="rect">
            <a:avLst/>
          </a:prstGeom>
          <a:solidFill>
            <a:srgbClr val="444444"/>
          </a:solidFill>
          <a:ln cap="flat" cmpd="sng" w="9525">
            <a:solidFill>
              <a:srgbClr val="444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nvSpPr>
        <p:spPr>
          <a:xfrm>
            <a:off x="5729275" y="39950"/>
            <a:ext cx="321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S</a:t>
            </a:r>
            <a:r>
              <a:rPr lang="en" sz="1000">
                <a:solidFill>
                  <a:schemeClr val="lt1"/>
                </a:solidFill>
              </a:rPr>
              <a:t>ampling steps o N° de pasos</a:t>
            </a:r>
            <a:endParaRPr sz="1000">
              <a:solidFill>
                <a:schemeClr val="lt1"/>
              </a:solidFill>
            </a:endParaRPr>
          </a:p>
          <a:p>
            <a:pPr indent="0" lvl="0" marL="0" rtl="0" algn="ctr">
              <a:spcBef>
                <a:spcPts val="0"/>
              </a:spcBef>
              <a:spcAft>
                <a:spcPts val="0"/>
              </a:spcAft>
              <a:buNone/>
            </a:pPr>
            <a:r>
              <a:rPr lang="en" sz="1000">
                <a:solidFill>
                  <a:schemeClr val="lt1"/>
                </a:solidFill>
              </a:rPr>
              <a:t>→</a:t>
            </a:r>
            <a:endParaRPr sz="1000">
              <a:solidFill>
                <a:schemeClr val="lt1"/>
              </a:solidFill>
            </a:endParaRPr>
          </a:p>
        </p:txBody>
      </p:sp>
      <p:sp>
        <p:nvSpPr>
          <p:cNvPr id="204" name="Google Shape;204;p27"/>
          <p:cNvSpPr txBox="1"/>
          <p:nvPr/>
        </p:nvSpPr>
        <p:spPr>
          <a:xfrm rot="-5400000">
            <a:off x="3454050" y="2456850"/>
            <a:ext cx="321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Sampling method</a:t>
            </a:r>
            <a:endParaRPr sz="10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Width </a:t>
            </a:r>
            <a:r>
              <a:rPr lang="en"/>
              <a:t>y </a:t>
            </a:r>
            <a:r>
              <a:rPr i="1" lang="en"/>
              <a:t>Height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 name="Google Shape;210;p28"/>
          <p:cNvSpPr txBox="1"/>
          <p:nvPr>
            <p:ph idx="1" type="body"/>
          </p:nvPr>
        </p:nvSpPr>
        <p:spPr>
          <a:xfrm>
            <a:off x="311700" y="1152475"/>
            <a:ext cx="8306700" cy="174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t>Width </a:t>
            </a:r>
            <a:r>
              <a:rPr lang="en"/>
              <a:t>(ancho) y </a:t>
            </a:r>
            <a:r>
              <a:rPr i="1" lang="en"/>
              <a:t>Height </a:t>
            </a:r>
            <a:r>
              <a:rPr lang="en"/>
              <a:t>(alto) representan las </a:t>
            </a:r>
            <a:r>
              <a:rPr b="1" lang="en"/>
              <a:t>medidas en pixeles</a:t>
            </a:r>
            <a:r>
              <a:rPr lang="en"/>
              <a:t> en la que se creará la imagen solicitada. En la imagen, se está solicitando que la fotografía creada mida 512x512 px. Se recomienda </a:t>
            </a:r>
            <a:r>
              <a:rPr b="1" lang="en"/>
              <a:t>no subir estos valores</a:t>
            </a:r>
            <a:r>
              <a:rPr lang="en"/>
              <a:t> puesto que puede aumentar drásticamente el impacto en el computador en donde se esté ejecutando el programa.</a:t>
            </a:r>
            <a:endParaRPr/>
          </a:p>
        </p:txBody>
      </p:sp>
      <p:pic>
        <p:nvPicPr>
          <p:cNvPr id="211" name="Google Shape;211;p28"/>
          <p:cNvPicPr preferRelativeResize="0"/>
          <p:nvPr/>
        </p:nvPicPr>
        <p:blipFill>
          <a:blip r:embed="rId3">
            <a:alphaModFix/>
          </a:blip>
          <a:stretch>
            <a:fillRect/>
          </a:stretch>
        </p:blipFill>
        <p:spPr>
          <a:xfrm>
            <a:off x="1756911" y="3125650"/>
            <a:ext cx="5676601" cy="1875500"/>
          </a:xfrm>
          <a:prstGeom prst="rect">
            <a:avLst/>
          </a:prstGeom>
          <a:noFill/>
          <a:ln cap="flat" cmpd="sng" w="9525">
            <a:solidFill>
              <a:schemeClr val="dk2"/>
            </a:solidFill>
            <a:prstDash val="solid"/>
            <a:round/>
            <a:headEnd len="sm" w="sm" type="none"/>
            <a:tailEnd len="sm" w="sm" type="none"/>
          </a:ln>
        </p:spPr>
      </p:pic>
      <p:sp>
        <p:nvSpPr>
          <p:cNvPr id="212" name="Google Shape;212;p28"/>
          <p:cNvSpPr/>
          <p:nvPr/>
        </p:nvSpPr>
        <p:spPr>
          <a:xfrm>
            <a:off x="1756900" y="3753275"/>
            <a:ext cx="3420900" cy="85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Batch count</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9" name="Google Shape;219;p29"/>
          <p:cNvSpPr txBox="1"/>
          <p:nvPr>
            <p:ph idx="1" type="body"/>
          </p:nvPr>
        </p:nvSpPr>
        <p:spPr>
          <a:xfrm>
            <a:off x="311700" y="1152475"/>
            <a:ext cx="5304900" cy="1740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i="1" lang="en"/>
              <a:t>El batch count </a:t>
            </a:r>
            <a:r>
              <a:rPr lang="en"/>
              <a:t>es la cantidad de imágenes que se desean generar con los parámetros escogidos. </a:t>
            </a:r>
            <a:endParaRPr/>
          </a:p>
          <a:p>
            <a:pPr indent="0" lvl="0" marL="0" rtl="0" algn="just">
              <a:spcBef>
                <a:spcPts val="1200"/>
              </a:spcBef>
              <a:spcAft>
                <a:spcPts val="1200"/>
              </a:spcAft>
              <a:buNone/>
            </a:pPr>
            <a:r>
              <a:rPr lang="en"/>
              <a:t>Por ejemplo, en la imagen de la derecha se solicitaron 4 imágenes.</a:t>
            </a:r>
            <a:endParaRPr/>
          </a:p>
        </p:txBody>
      </p:sp>
      <p:pic>
        <p:nvPicPr>
          <p:cNvPr id="220" name="Google Shape;220;p29"/>
          <p:cNvPicPr preferRelativeResize="0"/>
          <p:nvPr/>
        </p:nvPicPr>
        <p:blipFill>
          <a:blip r:embed="rId3">
            <a:alphaModFix/>
          </a:blip>
          <a:stretch>
            <a:fillRect/>
          </a:stretch>
        </p:blipFill>
        <p:spPr>
          <a:xfrm>
            <a:off x="1733699" y="3185850"/>
            <a:ext cx="5676601" cy="1875500"/>
          </a:xfrm>
          <a:prstGeom prst="rect">
            <a:avLst/>
          </a:prstGeom>
          <a:noFill/>
          <a:ln cap="flat" cmpd="sng" w="9525">
            <a:solidFill>
              <a:schemeClr val="dk2"/>
            </a:solidFill>
            <a:prstDash val="solid"/>
            <a:round/>
            <a:headEnd len="sm" w="sm" type="none"/>
            <a:tailEnd len="sm" w="sm" type="none"/>
          </a:ln>
        </p:spPr>
      </p:pic>
      <p:sp>
        <p:nvSpPr>
          <p:cNvPr id="221" name="Google Shape;221;p29"/>
          <p:cNvSpPr/>
          <p:nvPr/>
        </p:nvSpPr>
        <p:spPr>
          <a:xfrm>
            <a:off x="5593363" y="3748450"/>
            <a:ext cx="1816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9"/>
          <p:cNvPicPr preferRelativeResize="0"/>
          <p:nvPr/>
        </p:nvPicPr>
        <p:blipFill>
          <a:blip r:embed="rId4">
            <a:alphaModFix/>
          </a:blip>
          <a:stretch>
            <a:fillRect/>
          </a:stretch>
        </p:blipFill>
        <p:spPr>
          <a:xfrm>
            <a:off x="5856079" y="915100"/>
            <a:ext cx="3197570" cy="2060800"/>
          </a:xfrm>
          <a:prstGeom prst="rect">
            <a:avLst/>
          </a:prstGeom>
          <a:noFill/>
          <a:ln>
            <a:noFill/>
          </a:ln>
        </p:spPr>
      </p:pic>
      <p:sp>
        <p:nvSpPr>
          <p:cNvPr id="223" name="Google Shape;223;p29"/>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idx="1" type="body"/>
          </p:nvPr>
        </p:nvSpPr>
        <p:spPr>
          <a:xfrm>
            <a:off x="311700" y="1086800"/>
            <a:ext cx="8520600" cy="2056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i="1" lang="en"/>
              <a:t>El classifier-free guidance scale o </a:t>
            </a:r>
            <a:r>
              <a:rPr lang="en"/>
              <a:t>escala de guía sin clasificador</a:t>
            </a:r>
            <a:r>
              <a:rPr i="1" lang="en"/>
              <a:t> </a:t>
            </a:r>
            <a:r>
              <a:rPr lang="en"/>
              <a:t>es un valor que determina que tanto la imagen final se parecerá al texto introducido, o la imagen de referencia utilizada.</a:t>
            </a:r>
            <a:endParaRPr/>
          </a:p>
          <a:p>
            <a:pPr indent="0" lvl="0" marL="0" rtl="0" algn="just">
              <a:spcBef>
                <a:spcPts val="1200"/>
              </a:spcBef>
              <a:spcAft>
                <a:spcPts val="1200"/>
              </a:spcAft>
              <a:buNone/>
            </a:pPr>
            <a:r>
              <a:rPr lang="en"/>
              <a:t>Si el valor de la escala CFG es mayor, la imagen resultante será más parecida a lo solicitado. Por otro lado, cuanto menor sea el valor, más libertad tendrá la IA para crear una imagen nueva.</a:t>
            </a:r>
            <a:endParaRPr/>
          </a:p>
        </p:txBody>
      </p:sp>
      <p:pic>
        <p:nvPicPr>
          <p:cNvPr id="229" name="Google Shape;229;p30"/>
          <p:cNvPicPr preferRelativeResize="0"/>
          <p:nvPr/>
        </p:nvPicPr>
        <p:blipFill>
          <a:blip r:embed="rId3">
            <a:alphaModFix/>
          </a:blip>
          <a:stretch>
            <a:fillRect/>
          </a:stretch>
        </p:blipFill>
        <p:spPr>
          <a:xfrm>
            <a:off x="1733699" y="3185850"/>
            <a:ext cx="5676601" cy="1875500"/>
          </a:xfrm>
          <a:prstGeom prst="rect">
            <a:avLst/>
          </a:prstGeom>
          <a:noFill/>
          <a:ln cap="flat" cmpd="sng" w="9525">
            <a:solidFill>
              <a:schemeClr val="dk2"/>
            </a:solidFill>
            <a:prstDash val="solid"/>
            <a:round/>
            <a:headEnd len="sm" w="sm" type="none"/>
            <a:tailEnd len="sm" w="sm" type="none"/>
          </a:ln>
        </p:spPr>
      </p:pic>
      <p:sp>
        <p:nvSpPr>
          <p:cNvPr id="230" name="Google Shape;230;p30"/>
          <p:cNvSpPr/>
          <p:nvPr/>
        </p:nvSpPr>
        <p:spPr>
          <a:xfrm>
            <a:off x="1733725" y="4630875"/>
            <a:ext cx="5676600" cy="43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
        <p:nvSpPr>
          <p:cNvPr id="232" name="Google Shape;232;p30"/>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CFG Scale</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CFG Scale -</a:t>
            </a:r>
            <a:r>
              <a:rPr lang="en"/>
              <a:t> Ejemplo</a:t>
            </a:r>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p31"/>
          <p:cNvSpPr txBox="1"/>
          <p:nvPr>
            <p:ph idx="1" type="body"/>
          </p:nvPr>
        </p:nvSpPr>
        <p:spPr>
          <a:xfrm>
            <a:off x="311700" y="1086800"/>
            <a:ext cx="4241400" cy="369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En el ejemplo se solicitó a la IA crear “</a:t>
            </a:r>
            <a:r>
              <a:rPr i="1" lang="en"/>
              <a:t>Portrait of Tom Cruise in red suit, 4k, high quality</a:t>
            </a:r>
            <a:r>
              <a:rPr lang="en"/>
              <a:t>”. Cada imagen fue creada con un valor distinto en la escala CFG. La imagen de la parte superior izquierda tiene un valor de 1, y es la que menos se parece a Tom Cruise. Pero se puede notar que conforme este valor aumenta, más se va pareciendo la imagen a la solicitud ingresada.</a:t>
            </a:r>
            <a:endParaRPr/>
          </a:p>
        </p:txBody>
      </p:sp>
      <p:pic>
        <p:nvPicPr>
          <p:cNvPr id="239" name="Google Shape;239;p31"/>
          <p:cNvPicPr preferRelativeResize="0"/>
          <p:nvPr/>
        </p:nvPicPr>
        <p:blipFill>
          <a:blip r:embed="rId3">
            <a:alphaModFix/>
          </a:blip>
          <a:stretch>
            <a:fillRect/>
          </a:stretch>
        </p:blipFill>
        <p:spPr>
          <a:xfrm>
            <a:off x="4790863" y="1743425"/>
            <a:ext cx="4241326" cy="2385750"/>
          </a:xfrm>
          <a:prstGeom prst="rect">
            <a:avLst/>
          </a:prstGeom>
          <a:noFill/>
          <a:ln>
            <a:noFill/>
          </a:ln>
        </p:spPr>
      </p:pic>
      <p:sp>
        <p:nvSpPr>
          <p:cNvPr id="240" name="Google Shape;240;p31"/>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Descripción de la obra</a:t>
            </a:r>
            <a:endParaRPr>
              <a:solidFill>
                <a:schemeClr val="lt1"/>
              </a:solidFill>
            </a:endParaRPr>
          </a:p>
        </p:txBody>
      </p:sp>
      <p:sp>
        <p:nvSpPr>
          <p:cNvPr id="64" name="Google Shape;64;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El Algoritmo de Daphne es un software que es capaz de generar imágenes digitales de alta calidad a partir de las obras creadas por la artista Daphne A</a:t>
            </a:r>
            <a:r>
              <a:rPr lang="en"/>
              <a:t>nastassiou.</a:t>
            </a:r>
            <a:endParaRPr/>
          </a:p>
          <a:p>
            <a:pPr indent="0" lvl="0" marL="0" rtl="0" algn="just">
              <a:spcBef>
                <a:spcPts val="1200"/>
              </a:spcBef>
              <a:spcAft>
                <a:spcPts val="1200"/>
              </a:spcAft>
              <a:buClr>
                <a:schemeClr val="dk1"/>
              </a:buClr>
              <a:buSzPts val="1100"/>
              <a:buFont typeface="Arial"/>
              <a:buNone/>
            </a:pPr>
            <a:r>
              <a:rPr lang="en"/>
              <a:t>El software está </a:t>
            </a:r>
            <a:r>
              <a:rPr lang="en"/>
              <a:t>basado en el modelo de aprendizaje automático </a:t>
            </a:r>
            <a:r>
              <a:rPr i="1" lang="en" u="sng">
                <a:solidFill>
                  <a:schemeClr val="accent5"/>
                </a:solidFill>
                <a:hlinkClick r:id="rId3">
                  <a:extLst>
                    <a:ext uri="{A12FA001-AC4F-418D-AE19-62706E023703}">
                      <ahyp:hlinkClr val="tx"/>
                    </a:ext>
                  </a:extLst>
                </a:hlinkClick>
              </a:rPr>
              <a:t>Stable Diffusion</a:t>
            </a:r>
            <a:r>
              <a:rPr lang="en"/>
              <a:t>.</a:t>
            </a:r>
            <a:endParaRPr/>
          </a:p>
        </p:txBody>
      </p:sp>
      <p:pic>
        <p:nvPicPr>
          <p:cNvPr id="65" name="Google Shape;65;p14"/>
          <p:cNvPicPr preferRelativeResize="0"/>
          <p:nvPr/>
        </p:nvPicPr>
        <p:blipFill>
          <a:blip r:embed="rId4">
            <a:alphaModFix/>
          </a:blip>
          <a:stretch>
            <a:fillRect/>
          </a:stretch>
        </p:blipFill>
        <p:spPr>
          <a:xfrm>
            <a:off x="4741625" y="158250"/>
            <a:ext cx="2473524" cy="2473524"/>
          </a:xfrm>
          <a:prstGeom prst="rect">
            <a:avLst/>
          </a:prstGeom>
          <a:noFill/>
          <a:ln>
            <a:noFill/>
          </a:ln>
        </p:spPr>
      </p:pic>
      <p:pic>
        <p:nvPicPr>
          <p:cNvPr id="66" name="Google Shape;66;p14"/>
          <p:cNvPicPr preferRelativeResize="0"/>
          <p:nvPr/>
        </p:nvPicPr>
        <p:blipFill rotWithShape="1">
          <a:blip r:embed="rId5">
            <a:alphaModFix/>
          </a:blip>
          <a:srcRect b="0" l="11538" r="11638" t="0"/>
          <a:stretch/>
        </p:blipFill>
        <p:spPr>
          <a:xfrm>
            <a:off x="7022775" y="1264625"/>
            <a:ext cx="1695450" cy="2206925"/>
          </a:xfrm>
          <a:prstGeom prst="rect">
            <a:avLst/>
          </a:prstGeom>
          <a:noFill/>
          <a:ln>
            <a:noFill/>
          </a:ln>
        </p:spPr>
      </p:pic>
      <p:pic>
        <p:nvPicPr>
          <p:cNvPr id="67" name="Google Shape;67;p14"/>
          <p:cNvPicPr preferRelativeResize="0"/>
          <p:nvPr/>
        </p:nvPicPr>
        <p:blipFill rotWithShape="1">
          <a:blip r:embed="rId6">
            <a:alphaModFix/>
          </a:blip>
          <a:srcRect b="0" l="11362" r="12278" t="0"/>
          <a:stretch/>
        </p:blipFill>
        <p:spPr>
          <a:xfrm>
            <a:off x="5422575" y="2693775"/>
            <a:ext cx="1757375" cy="2301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2"/>
          <p:cNvPicPr preferRelativeResize="0"/>
          <p:nvPr/>
        </p:nvPicPr>
        <p:blipFill>
          <a:blip r:embed="rId3">
            <a:alphaModFix/>
          </a:blip>
          <a:stretch>
            <a:fillRect/>
          </a:stretch>
        </p:blipFill>
        <p:spPr>
          <a:xfrm>
            <a:off x="1356550" y="3944200"/>
            <a:ext cx="6924675" cy="1066800"/>
          </a:xfrm>
          <a:prstGeom prst="rect">
            <a:avLst/>
          </a:prstGeom>
          <a:noFill/>
          <a:ln cap="flat" cmpd="sng" w="9525">
            <a:solidFill>
              <a:schemeClr val="dk2"/>
            </a:solidFill>
            <a:prstDash val="solid"/>
            <a:round/>
            <a:headEnd len="sm" w="sm" type="none"/>
            <a:tailEnd len="sm" w="sm" type="none"/>
          </a:ln>
        </p:spPr>
      </p:pic>
      <p:sp>
        <p:nvSpPr>
          <p:cNvPr id="246" name="Google Shape;246;p32"/>
          <p:cNvSpPr txBox="1"/>
          <p:nvPr>
            <p:ph idx="1" type="body"/>
          </p:nvPr>
        </p:nvSpPr>
        <p:spPr>
          <a:xfrm>
            <a:off x="311700" y="1215150"/>
            <a:ext cx="8520600" cy="2056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Es el nivel de difuminación o pixeleado que la IA va a aplicar a la imagen subida en la pestaña </a:t>
            </a:r>
            <a:r>
              <a:rPr i="1" lang="en"/>
              <a:t>Img2img</a:t>
            </a:r>
            <a:r>
              <a:rPr lang="en"/>
              <a:t>. </a:t>
            </a:r>
            <a:endParaRPr/>
          </a:p>
          <a:p>
            <a:pPr indent="0" lvl="0" marL="0" rtl="0" algn="just">
              <a:spcBef>
                <a:spcPts val="1200"/>
              </a:spcBef>
              <a:spcAft>
                <a:spcPts val="1200"/>
              </a:spcAft>
              <a:buNone/>
            </a:pPr>
            <a:r>
              <a:rPr lang="en"/>
              <a:t>Al procesar una imagen, la IA la difumina para así volver a recrear la fotografía según los parámetros establecidos. Entre más alto el valor, más espacio tendrá la IA para interpretar la imagen. Si el valor es menor, la IA tendrá menos espacio para reinterpretar la imagen.</a:t>
            </a:r>
            <a:endParaRPr/>
          </a:p>
        </p:txBody>
      </p:sp>
      <p:sp>
        <p:nvSpPr>
          <p:cNvPr id="247" name="Google Shape;247;p32"/>
          <p:cNvSpPr/>
          <p:nvPr/>
        </p:nvSpPr>
        <p:spPr>
          <a:xfrm>
            <a:off x="1457250" y="4408075"/>
            <a:ext cx="6669600" cy="47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sp>
        <p:nvSpPr>
          <p:cNvPr id="249" name="Google Shape;249;p32"/>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Denoising strength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311688" y="6621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Denoising strength</a:t>
            </a:r>
            <a:r>
              <a:rPr i="1" lang="en"/>
              <a:t> -</a:t>
            </a:r>
            <a:r>
              <a:rPr lang="en"/>
              <a:t> Ejemplo</a:t>
            </a:r>
            <a:endParaRPr/>
          </a:p>
          <a:p>
            <a:pPr indent="0" lvl="0" marL="0" rtl="0" algn="l">
              <a:spcBef>
                <a:spcPts val="0"/>
              </a:spcBef>
              <a:spcAft>
                <a:spcPts val="0"/>
              </a:spcAft>
              <a:buNone/>
            </a:pPr>
            <a:r>
              <a:t/>
            </a:r>
            <a:endParaRPr/>
          </a:p>
        </p:txBody>
      </p:sp>
      <p:sp>
        <p:nvSpPr>
          <p:cNvPr id="255" name="Google Shape;255;p33"/>
          <p:cNvSpPr txBox="1"/>
          <p:nvPr>
            <p:ph idx="1" type="body"/>
          </p:nvPr>
        </p:nvSpPr>
        <p:spPr>
          <a:xfrm>
            <a:off x="311675" y="1190000"/>
            <a:ext cx="4241400" cy="369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Como se comentaba previamente, al procesar una imagen, la IA la difumina para así volver a recrear la fotografía. Cuando el </a:t>
            </a:r>
            <a:r>
              <a:rPr i="1" lang="en"/>
              <a:t>denoising strength</a:t>
            </a:r>
            <a:r>
              <a:rPr lang="en"/>
              <a:t> es cero, la IA no tiene ningún espacio para reinterpretación, por lo que devolverá la misma imagen. Por el contrario, si el valor es 100%, puede entregar algo totalmente distinto a la imagen utilizada de base.</a:t>
            </a:r>
            <a:endParaRPr/>
          </a:p>
        </p:txBody>
      </p:sp>
      <p:sp>
        <p:nvSpPr>
          <p:cNvPr id="256" name="Google Shape;256;p33"/>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Panel de herramientas</a:t>
            </a:r>
            <a:endParaRPr>
              <a:solidFill>
                <a:schemeClr val="lt1"/>
              </a:solidFill>
            </a:endParaRPr>
          </a:p>
        </p:txBody>
      </p:sp>
      <p:pic>
        <p:nvPicPr>
          <p:cNvPr id="257" name="Google Shape;257;p33"/>
          <p:cNvPicPr preferRelativeResize="0"/>
          <p:nvPr/>
        </p:nvPicPr>
        <p:blipFill rotWithShape="1">
          <a:blip r:embed="rId3">
            <a:alphaModFix/>
          </a:blip>
          <a:srcRect b="22006" l="63067" r="12554" t="28561"/>
          <a:stretch/>
        </p:blipFill>
        <p:spPr>
          <a:xfrm>
            <a:off x="7494325" y="633225"/>
            <a:ext cx="1566299" cy="1352175"/>
          </a:xfrm>
          <a:prstGeom prst="rect">
            <a:avLst/>
          </a:prstGeom>
          <a:noFill/>
          <a:ln>
            <a:noFill/>
          </a:ln>
        </p:spPr>
      </p:pic>
      <p:pic>
        <p:nvPicPr>
          <p:cNvPr id="258" name="Google Shape;258;p33"/>
          <p:cNvPicPr preferRelativeResize="0"/>
          <p:nvPr/>
        </p:nvPicPr>
        <p:blipFill rotWithShape="1">
          <a:blip r:embed="rId4">
            <a:alphaModFix/>
          </a:blip>
          <a:srcRect b="19241" l="64925" r="13219" t="31521"/>
          <a:stretch/>
        </p:blipFill>
        <p:spPr>
          <a:xfrm>
            <a:off x="7601400" y="3545000"/>
            <a:ext cx="1459223" cy="1459225"/>
          </a:xfrm>
          <a:prstGeom prst="rect">
            <a:avLst/>
          </a:prstGeom>
          <a:noFill/>
          <a:ln>
            <a:noFill/>
          </a:ln>
        </p:spPr>
      </p:pic>
      <p:pic>
        <p:nvPicPr>
          <p:cNvPr id="259" name="Google Shape;259;p33"/>
          <p:cNvPicPr preferRelativeResize="0"/>
          <p:nvPr/>
        </p:nvPicPr>
        <p:blipFill>
          <a:blip r:embed="rId5">
            <a:alphaModFix/>
          </a:blip>
          <a:stretch>
            <a:fillRect/>
          </a:stretch>
        </p:blipFill>
        <p:spPr>
          <a:xfrm>
            <a:off x="7601388" y="2117175"/>
            <a:ext cx="1352175" cy="1352175"/>
          </a:xfrm>
          <a:prstGeom prst="rect">
            <a:avLst/>
          </a:prstGeom>
          <a:noFill/>
          <a:ln>
            <a:noFill/>
          </a:ln>
        </p:spPr>
      </p:pic>
      <p:sp>
        <p:nvSpPr>
          <p:cNvPr id="260" name="Google Shape;260;p33"/>
          <p:cNvSpPr txBox="1"/>
          <p:nvPr/>
        </p:nvSpPr>
        <p:spPr>
          <a:xfrm rot="-5400000">
            <a:off x="6645700" y="1063013"/>
            <a:ext cx="128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Denoising </a:t>
            </a:r>
            <a:r>
              <a:rPr lang="en" sz="1000">
                <a:latin typeface="Source Sans Pro"/>
                <a:ea typeface="Source Sans Pro"/>
                <a:cs typeface="Source Sans Pro"/>
                <a:sym typeface="Source Sans Pro"/>
              </a:rPr>
              <a:t>strength</a:t>
            </a:r>
            <a:endParaRPr sz="1000">
              <a:latin typeface="Source Sans Pro"/>
              <a:ea typeface="Source Sans Pro"/>
              <a:cs typeface="Source Sans Pro"/>
              <a:sym typeface="Source Sans Pro"/>
            </a:endParaRPr>
          </a:p>
          <a:p>
            <a:pPr indent="0" lvl="0" marL="0" rtl="0" algn="ctr">
              <a:spcBef>
                <a:spcPts val="0"/>
              </a:spcBef>
              <a:spcAft>
                <a:spcPts val="0"/>
              </a:spcAft>
              <a:buNone/>
            </a:pPr>
            <a:r>
              <a:rPr lang="en" sz="1000">
                <a:latin typeface="Source Sans Pro"/>
                <a:ea typeface="Source Sans Pro"/>
                <a:cs typeface="Source Sans Pro"/>
                <a:sym typeface="Source Sans Pro"/>
              </a:rPr>
              <a:t>0%</a:t>
            </a:r>
            <a:endParaRPr sz="1000">
              <a:latin typeface="Source Sans Pro"/>
              <a:ea typeface="Source Sans Pro"/>
              <a:cs typeface="Source Sans Pro"/>
              <a:sym typeface="Source Sans Pro"/>
            </a:endParaRPr>
          </a:p>
        </p:txBody>
      </p:sp>
      <p:pic>
        <p:nvPicPr>
          <p:cNvPr id="261" name="Google Shape;261;p33"/>
          <p:cNvPicPr preferRelativeResize="0"/>
          <p:nvPr/>
        </p:nvPicPr>
        <p:blipFill>
          <a:blip r:embed="rId6">
            <a:alphaModFix/>
          </a:blip>
          <a:stretch>
            <a:fillRect/>
          </a:stretch>
        </p:blipFill>
        <p:spPr>
          <a:xfrm>
            <a:off x="5102262" y="1601874"/>
            <a:ext cx="1842900" cy="2382775"/>
          </a:xfrm>
          <a:prstGeom prst="rect">
            <a:avLst/>
          </a:prstGeom>
          <a:noFill/>
          <a:ln>
            <a:noFill/>
          </a:ln>
        </p:spPr>
      </p:pic>
      <p:sp>
        <p:nvSpPr>
          <p:cNvPr id="262" name="Google Shape;262;p33"/>
          <p:cNvSpPr txBox="1"/>
          <p:nvPr/>
        </p:nvSpPr>
        <p:spPr>
          <a:xfrm rot="-5400000">
            <a:off x="6645700" y="2581188"/>
            <a:ext cx="128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Denoising strength</a:t>
            </a:r>
            <a:endParaRPr sz="1000">
              <a:latin typeface="Source Sans Pro"/>
              <a:ea typeface="Source Sans Pro"/>
              <a:cs typeface="Source Sans Pro"/>
              <a:sym typeface="Source Sans Pro"/>
            </a:endParaRPr>
          </a:p>
          <a:p>
            <a:pPr indent="0" lvl="0" marL="0" rtl="0" algn="ctr">
              <a:spcBef>
                <a:spcPts val="0"/>
              </a:spcBef>
              <a:spcAft>
                <a:spcPts val="0"/>
              </a:spcAft>
              <a:buNone/>
            </a:pPr>
            <a:r>
              <a:rPr lang="en" sz="1000">
                <a:latin typeface="Source Sans Pro"/>
                <a:ea typeface="Source Sans Pro"/>
                <a:cs typeface="Source Sans Pro"/>
                <a:sym typeface="Source Sans Pro"/>
              </a:rPr>
              <a:t>50%</a:t>
            </a:r>
            <a:endParaRPr sz="1000">
              <a:latin typeface="Source Sans Pro"/>
              <a:ea typeface="Source Sans Pro"/>
              <a:cs typeface="Source Sans Pro"/>
              <a:sym typeface="Source Sans Pro"/>
            </a:endParaRPr>
          </a:p>
        </p:txBody>
      </p:sp>
      <p:sp>
        <p:nvSpPr>
          <p:cNvPr id="263" name="Google Shape;263;p33"/>
          <p:cNvSpPr txBox="1"/>
          <p:nvPr/>
        </p:nvSpPr>
        <p:spPr>
          <a:xfrm rot="-5400000">
            <a:off x="6645700" y="4065138"/>
            <a:ext cx="128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Denoising strength</a:t>
            </a:r>
            <a:endParaRPr sz="1000">
              <a:latin typeface="Source Sans Pro"/>
              <a:ea typeface="Source Sans Pro"/>
              <a:cs typeface="Source Sans Pro"/>
              <a:sym typeface="Source Sans Pro"/>
            </a:endParaRPr>
          </a:p>
          <a:p>
            <a:pPr indent="0" lvl="0" marL="0" rtl="0" algn="ctr">
              <a:spcBef>
                <a:spcPts val="0"/>
              </a:spcBef>
              <a:spcAft>
                <a:spcPts val="0"/>
              </a:spcAft>
              <a:buNone/>
            </a:pPr>
            <a:r>
              <a:rPr lang="en" sz="1000">
                <a:latin typeface="Source Sans Pro"/>
                <a:ea typeface="Source Sans Pro"/>
                <a:cs typeface="Source Sans Pro"/>
                <a:sym typeface="Source Sans Pro"/>
              </a:rPr>
              <a:t>100%</a:t>
            </a:r>
            <a:endParaRPr sz="1000">
              <a:latin typeface="Source Sans Pro"/>
              <a:ea typeface="Source Sans Pro"/>
              <a:cs typeface="Source Sans Pro"/>
              <a:sym typeface="Source Sans Pro"/>
            </a:endParaRPr>
          </a:p>
        </p:txBody>
      </p:sp>
      <p:sp>
        <p:nvSpPr>
          <p:cNvPr id="264" name="Google Shape;264;p33"/>
          <p:cNvSpPr txBox="1"/>
          <p:nvPr/>
        </p:nvSpPr>
        <p:spPr>
          <a:xfrm>
            <a:off x="5381850" y="4245563"/>
            <a:ext cx="128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Imagen usada de base</a:t>
            </a:r>
            <a:endParaRPr sz="10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El Algoritmo de Daphne viene con varias herramientas para generar nuevas imágenes en diferentes estilos artísticos. Entre las opciones de creación se encuentra crear imágenes con texto, modificar imágenes preexistentes, fusionar imágenes, expandir fotografías, entre otras opciones.</a:t>
            </a:r>
            <a:endParaRPr/>
          </a:p>
        </p:txBody>
      </p:sp>
      <p:pic>
        <p:nvPicPr>
          <p:cNvPr id="73" name="Google Shape;73;p15"/>
          <p:cNvPicPr preferRelativeResize="0"/>
          <p:nvPr/>
        </p:nvPicPr>
        <p:blipFill rotWithShape="1">
          <a:blip r:embed="rId3">
            <a:alphaModFix/>
          </a:blip>
          <a:srcRect b="6412" l="0" r="2410" t="8654"/>
          <a:stretch/>
        </p:blipFill>
        <p:spPr>
          <a:xfrm>
            <a:off x="4683825" y="1497038"/>
            <a:ext cx="4390426" cy="2149424"/>
          </a:xfrm>
          <a:prstGeom prst="rect">
            <a:avLst/>
          </a:prstGeom>
          <a:noFill/>
          <a:ln cap="flat" cmpd="sng" w="9525">
            <a:solidFill>
              <a:schemeClr val="dk2"/>
            </a:solidFill>
            <a:prstDash val="solid"/>
            <a:round/>
            <a:headEnd len="sm" w="sm" type="none"/>
            <a:tailEnd len="sm" w="sm" type="none"/>
          </a:ln>
        </p:spPr>
      </p:pic>
      <p:sp>
        <p:nvSpPr>
          <p:cNvPr id="74" name="Google Shape;74;p15"/>
          <p:cNvSpPr txBox="1"/>
          <p:nvPr>
            <p:ph type="title"/>
          </p:nvPr>
        </p:nvSpPr>
        <p:spPr>
          <a:xfrm>
            <a:off x="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Descripción de la obra</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 interfaz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La interfaz</a:t>
            </a:r>
            <a:endParaRPr>
              <a:solidFill>
                <a:schemeClr val="lt1"/>
              </a:solidFill>
            </a:endParaRPr>
          </a:p>
        </p:txBody>
      </p:sp>
      <p:pic>
        <p:nvPicPr>
          <p:cNvPr id="85" name="Google Shape;85;p17"/>
          <p:cNvPicPr preferRelativeResize="0"/>
          <p:nvPr/>
        </p:nvPicPr>
        <p:blipFill rotWithShape="1">
          <a:blip r:embed="rId3">
            <a:alphaModFix/>
          </a:blip>
          <a:srcRect b="0" l="0" r="2066" t="0"/>
          <a:stretch/>
        </p:blipFill>
        <p:spPr>
          <a:xfrm>
            <a:off x="521875" y="1101300"/>
            <a:ext cx="8061974" cy="3914675"/>
          </a:xfrm>
          <a:prstGeom prst="rect">
            <a:avLst/>
          </a:prstGeom>
          <a:noFill/>
          <a:ln cap="flat" cmpd="sng" w="9525">
            <a:solidFill>
              <a:schemeClr val="dk2"/>
            </a:solidFill>
            <a:prstDash val="solid"/>
            <a:round/>
            <a:headEnd len="sm" w="sm" type="none"/>
            <a:tailEnd len="sm" w="sm" type="none"/>
          </a:ln>
        </p:spPr>
      </p:pic>
      <p:sp>
        <p:nvSpPr>
          <p:cNvPr id="86" name="Google Shape;86;p17"/>
          <p:cNvSpPr/>
          <p:nvPr/>
        </p:nvSpPr>
        <p:spPr>
          <a:xfrm>
            <a:off x="576275" y="1500050"/>
            <a:ext cx="4223100" cy="25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4627450" y="2850425"/>
            <a:ext cx="3909600" cy="1969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662300" y="2859025"/>
            <a:ext cx="3909600" cy="118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7"/>
          <p:cNvPicPr preferRelativeResize="0"/>
          <p:nvPr/>
        </p:nvPicPr>
        <p:blipFill>
          <a:blip r:embed="rId4">
            <a:alphaModFix/>
          </a:blip>
          <a:stretch>
            <a:fillRect/>
          </a:stretch>
        </p:blipFill>
        <p:spPr>
          <a:xfrm>
            <a:off x="404300" y="1342025"/>
            <a:ext cx="258001" cy="258001"/>
          </a:xfrm>
          <a:prstGeom prst="rect">
            <a:avLst/>
          </a:prstGeom>
          <a:noFill/>
          <a:ln>
            <a:noFill/>
          </a:ln>
        </p:spPr>
      </p:pic>
      <p:pic>
        <p:nvPicPr>
          <p:cNvPr id="90" name="Google Shape;90;p17"/>
          <p:cNvPicPr preferRelativeResize="0"/>
          <p:nvPr/>
        </p:nvPicPr>
        <p:blipFill>
          <a:blip r:embed="rId5">
            <a:alphaModFix/>
          </a:blip>
          <a:stretch>
            <a:fillRect/>
          </a:stretch>
        </p:blipFill>
        <p:spPr>
          <a:xfrm>
            <a:off x="521875" y="2700750"/>
            <a:ext cx="257999" cy="258001"/>
          </a:xfrm>
          <a:prstGeom prst="rect">
            <a:avLst/>
          </a:prstGeom>
          <a:noFill/>
          <a:ln>
            <a:noFill/>
          </a:ln>
        </p:spPr>
      </p:pic>
      <p:pic>
        <p:nvPicPr>
          <p:cNvPr id="91" name="Google Shape;91;p17"/>
          <p:cNvPicPr preferRelativeResize="0"/>
          <p:nvPr/>
        </p:nvPicPr>
        <p:blipFill>
          <a:blip r:embed="rId6">
            <a:alphaModFix/>
          </a:blip>
          <a:stretch>
            <a:fillRect/>
          </a:stretch>
        </p:blipFill>
        <p:spPr>
          <a:xfrm>
            <a:off x="6408700" y="3479650"/>
            <a:ext cx="258001" cy="257999"/>
          </a:xfrm>
          <a:prstGeom prst="rect">
            <a:avLst/>
          </a:prstGeom>
          <a:noFill/>
          <a:ln>
            <a:noFill/>
          </a:ln>
        </p:spPr>
      </p:pic>
      <p:pic>
        <p:nvPicPr>
          <p:cNvPr id="92" name="Google Shape;92;p17"/>
          <p:cNvPicPr preferRelativeResize="0"/>
          <p:nvPr/>
        </p:nvPicPr>
        <p:blipFill>
          <a:blip r:embed="rId7">
            <a:alphaModFix/>
          </a:blip>
          <a:stretch>
            <a:fillRect/>
          </a:stretch>
        </p:blipFill>
        <p:spPr>
          <a:xfrm>
            <a:off x="3732925" y="1925875"/>
            <a:ext cx="257999" cy="257999"/>
          </a:xfrm>
          <a:prstGeom prst="rect">
            <a:avLst/>
          </a:prstGeom>
          <a:noFill/>
          <a:ln>
            <a:noFill/>
          </a:ln>
        </p:spPr>
      </p:pic>
      <p:pic>
        <p:nvPicPr>
          <p:cNvPr id="93" name="Google Shape;93;p17"/>
          <p:cNvPicPr preferRelativeResize="0"/>
          <p:nvPr/>
        </p:nvPicPr>
        <p:blipFill>
          <a:blip r:embed="rId8">
            <a:alphaModFix/>
          </a:blip>
          <a:stretch>
            <a:fillRect/>
          </a:stretch>
        </p:blipFill>
        <p:spPr>
          <a:xfrm>
            <a:off x="3732925" y="2442750"/>
            <a:ext cx="258001" cy="258001"/>
          </a:xfrm>
          <a:prstGeom prst="rect">
            <a:avLst/>
          </a:prstGeom>
          <a:noFill/>
          <a:ln>
            <a:noFill/>
          </a:ln>
        </p:spPr>
      </p:pic>
      <p:pic>
        <p:nvPicPr>
          <p:cNvPr id="94" name="Google Shape;94;p17"/>
          <p:cNvPicPr preferRelativeResize="0"/>
          <p:nvPr/>
        </p:nvPicPr>
        <p:blipFill>
          <a:blip r:embed="rId9">
            <a:alphaModFix/>
          </a:blip>
          <a:stretch>
            <a:fillRect/>
          </a:stretch>
        </p:blipFill>
        <p:spPr>
          <a:xfrm>
            <a:off x="8287600" y="1758050"/>
            <a:ext cx="258001" cy="2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4032000" cy="382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Pestañas de la interfaz.</a:t>
            </a:r>
            <a:endParaRPr/>
          </a:p>
          <a:p>
            <a:pPr indent="-342900" lvl="0" marL="457200" rtl="0" algn="l">
              <a:spcBef>
                <a:spcPts val="0"/>
              </a:spcBef>
              <a:spcAft>
                <a:spcPts val="0"/>
              </a:spcAft>
              <a:buSzPts val="1800"/>
              <a:buAutoNum type="arabicPeriod"/>
            </a:pPr>
            <a:r>
              <a:rPr lang="en"/>
              <a:t>Panel de herramientas.</a:t>
            </a:r>
            <a:endParaRPr/>
          </a:p>
          <a:p>
            <a:pPr indent="-342900" lvl="0" marL="457200" rtl="0" algn="l">
              <a:spcBef>
                <a:spcPts val="0"/>
              </a:spcBef>
              <a:spcAft>
                <a:spcPts val="0"/>
              </a:spcAft>
              <a:buSzPts val="1800"/>
              <a:buAutoNum type="arabicPeriod"/>
            </a:pPr>
            <a:r>
              <a:rPr lang="en"/>
              <a:t>Zona de resultados.</a:t>
            </a:r>
            <a:endParaRPr/>
          </a:p>
          <a:p>
            <a:pPr indent="-342900" lvl="0" marL="457200" rtl="0" algn="l">
              <a:spcBef>
                <a:spcPts val="0"/>
              </a:spcBef>
              <a:spcAft>
                <a:spcPts val="0"/>
              </a:spcAft>
              <a:buSzPts val="1800"/>
              <a:buAutoNum type="arabicPeriod"/>
            </a:pPr>
            <a:r>
              <a:rPr lang="en"/>
              <a:t>Zona de texto - Se escribe lo que se desea obtener.</a:t>
            </a:r>
            <a:endParaRPr/>
          </a:p>
          <a:p>
            <a:pPr indent="-342900" lvl="0" marL="457200" rtl="0" algn="l">
              <a:spcBef>
                <a:spcPts val="0"/>
              </a:spcBef>
              <a:spcAft>
                <a:spcPts val="0"/>
              </a:spcAft>
              <a:buSzPts val="1800"/>
              <a:buAutoNum type="arabicPeriod"/>
            </a:pPr>
            <a:r>
              <a:rPr lang="en"/>
              <a:t>Zona de texto negativo - Se escribe lo que no se desea obtener.</a:t>
            </a:r>
            <a:endParaRPr/>
          </a:p>
          <a:p>
            <a:pPr indent="-342900" lvl="0" marL="457200" rtl="0" algn="l">
              <a:spcBef>
                <a:spcPts val="0"/>
              </a:spcBef>
              <a:spcAft>
                <a:spcPts val="0"/>
              </a:spcAft>
              <a:buSzPts val="1800"/>
              <a:buAutoNum type="arabicPeriod"/>
            </a:pPr>
            <a:r>
              <a:rPr lang="en"/>
              <a:t>Botón de generación - Al pulsarlo se comenzará a generar la imagen solicitada.</a:t>
            </a:r>
            <a:endParaRPr/>
          </a:p>
        </p:txBody>
      </p:sp>
      <p:pic>
        <p:nvPicPr>
          <p:cNvPr id="100" name="Google Shape;100;p18"/>
          <p:cNvPicPr preferRelativeResize="0"/>
          <p:nvPr/>
        </p:nvPicPr>
        <p:blipFill>
          <a:blip r:embed="rId3">
            <a:alphaModFix/>
          </a:blip>
          <a:stretch>
            <a:fillRect/>
          </a:stretch>
        </p:blipFill>
        <p:spPr>
          <a:xfrm>
            <a:off x="4496100" y="1170125"/>
            <a:ext cx="4495501" cy="2183738"/>
          </a:xfrm>
          <a:prstGeom prst="rect">
            <a:avLst/>
          </a:prstGeom>
          <a:noFill/>
          <a:ln>
            <a:noFill/>
          </a:ln>
        </p:spPr>
      </p:pic>
      <p:sp>
        <p:nvSpPr>
          <p:cNvPr id="101" name="Google Shape;101;p18"/>
          <p:cNvSpPr txBox="1"/>
          <p:nvPr>
            <p:ph type="title"/>
          </p:nvPr>
        </p:nvSpPr>
        <p:spPr>
          <a:xfrm>
            <a:off x="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La i</a:t>
            </a:r>
            <a:r>
              <a:rPr lang="en">
                <a:solidFill>
                  <a:schemeClr val="lt1"/>
                </a:solidFill>
              </a:rPr>
              <a:t>nterfaz</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Pestañas de la interfaz</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311700" y="1701675"/>
            <a:ext cx="3412500" cy="33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 la pestaña Txt2img, se puede convertir</a:t>
            </a:r>
            <a:r>
              <a:rPr lang="en"/>
              <a:t> un mensaje de texto en una imagen.</a:t>
            </a:r>
            <a:endParaRPr/>
          </a:p>
          <a:p>
            <a:pPr indent="0" lvl="0" marL="0" rtl="0" algn="l">
              <a:spcBef>
                <a:spcPts val="1200"/>
              </a:spcBef>
              <a:spcAft>
                <a:spcPts val="1200"/>
              </a:spcAft>
              <a:buNone/>
            </a:pPr>
            <a:r>
              <a:rPr lang="en"/>
              <a:t>En el ejemplo, se pide generar la fotografía de un perro.</a:t>
            </a:r>
            <a:endParaRPr/>
          </a:p>
        </p:txBody>
      </p:sp>
      <p:pic>
        <p:nvPicPr>
          <p:cNvPr id="112" name="Google Shape;112;p20"/>
          <p:cNvPicPr preferRelativeResize="0"/>
          <p:nvPr/>
        </p:nvPicPr>
        <p:blipFill rotWithShape="1">
          <a:blip r:embed="rId3">
            <a:alphaModFix/>
          </a:blip>
          <a:srcRect b="7220" l="0" r="2085" t="16929"/>
          <a:stretch/>
        </p:blipFill>
        <p:spPr>
          <a:xfrm>
            <a:off x="3919625" y="2291350"/>
            <a:ext cx="5008402" cy="2182399"/>
          </a:xfrm>
          <a:prstGeom prst="rect">
            <a:avLst/>
          </a:prstGeom>
          <a:noFill/>
          <a:ln cap="flat" cmpd="sng" w="9525">
            <a:solidFill>
              <a:schemeClr val="dk2"/>
            </a:solidFill>
            <a:prstDash val="solid"/>
            <a:round/>
            <a:headEnd len="sm" w="sm" type="none"/>
            <a:tailEnd len="sm" w="sm" type="none"/>
          </a:ln>
        </p:spPr>
      </p:pic>
      <p:pic>
        <p:nvPicPr>
          <p:cNvPr id="113" name="Google Shape;113;p20"/>
          <p:cNvPicPr preferRelativeResize="0"/>
          <p:nvPr/>
        </p:nvPicPr>
        <p:blipFill rotWithShape="1">
          <a:blip r:embed="rId3">
            <a:alphaModFix/>
          </a:blip>
          <a:srcRect b="63257" l="0" r="82583" t="15054"/>
          <a:stretch/>
        </p:blipFill>
        <p:spPr>
          <a:xfrm>
            <a:off x="4527900" y="574975"/>
            <a:ext cx="1948800" cy="1365150"/>
          </a:xfrm>
          <a:prstGeom prst="rect">
            <a:avLst/>
          </a:prstGeom>
          <a:noFill/>
          <a:ln cap="flat" cmpd="sng" w="9525">
            <a:solidFill>
              <a:schemeClr val="dk2"/>
            </a:solidFill>
            <a:prstDash val="solid"/>
            <a:round/>
            <a:headEnd len="sm" w="sm" type="none"/>
            <a:tailEnd len="sm" w="sm" type="none"/>
          </a:ln>
        </p:spPr>
      </p:pic>
      <p:cxnSp>
        <p:nvCxnSpPr>
          <p:cNvPr id="114" name="Google Shape;114;p20"/>
          <p:cNvCxnSpPr/>
          <p:nvPr/>
        </p:nvCxnSpPr>
        <p:spPr>
          <a:xfrm flipH="1" rot="10800000">
            <a:off x="3973800" y="582850"/>
            <a:ext cx="550500" cy="17946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0"/>
          <p:cNvCxnSpPr/>
          <p:nvPr/>
        </p:nvCxnSpPr>
        <p:spPr>
          <a:xfrm flipH="1">
            <a:off x="4188900" y="1945000"/>
            <a:ext cx="2288100" cy="466800"/>
          </a:xfrm>
          <a:prstGeom prst="straightConnector1">
            <a:avLst/>
          </a:prstGeom>
          <a:noFill/>
          <a:ln cap="flat" cmpd="sng" w="9525">
            <a:solidFill>
              <a:schemeClr val="dk2"/>
            </a:solidFill>
            <a:prstDash val="solid"/>
            <a:round/>
            <a:headEnd len="med" w="med" type="none"/>
            <a:tailEnd len="med" w="med" type="none"/>
          </a:ln>
        </p:spPr>
      </p:cxnSp>
      <p:pic>
        <p:nvPicPr>
          <p:cNvPr id="116" name="Google Shape;116;p20"/>
          <p:cNvPicPr preferRelativeResize="0"/>
          <p:nvPr/>
        </p:nvPicPr>
        <p:blipFill rotWithShape="1">
          <a:blip r:embed="rId3">
            <a:alphaModFix/>
          </a:blip>
          <a:srcRect b="32167" l="50709" r="38528" t="49021"/>
          <a:stretch/>
        </p:blipFill>
        <p:spPr>
          <a:xfrm>
            <a:off x="7465825" y="3375100"/>
            <a:ext cx="1312224" cy="1290176"/>
          </a:xfrm>
          <a:prstGeom prst="rect">
            <a:avLst/>
          </a:prstGeom>
          <a:noFill/>
          <a:ln cap="flat" cmpd="sng" w="9525">
            <a:solidFill>
              <a:schemeClr val="dk2"/>
            </a:solidFill>
            <a:prstDash val="solid"/>
            <a:round/>
            <a:headEnd len="sm" w="sm" type="none"/>
            <a:tailEnd len="sm" w="sm" type="none"/>
          </a:ln>
        </p:spPr>
      </p:pic>
      <p:cxnSp>
        <p:nvCxnSpPr>
          <p:cNvPr id="117" name="Google Shape;117;p20"/>
          <p:cNvCxnSpPr/>
          <p:nvPr/>
        </p:nvCxnSpPr>
        <p:spPr>
          <a:xfrm>
            <a:off x="5805800" y="1310825"/>
            <a:ext cx="1187100" cy="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0"/>
          <p:cNvSpPr txBox="1"/>
          <p:nvPr/>
        </p:nvSpPr>
        <p:spPr>
          <a:xfrm>
            <a:off x="6992900" y="1110725"/>
            <a:ext cx="2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 perro corriendo”</a:t>
            </a:r>
            <a:endParaRPr/>
          </a:p>
        </p:txBody>
      </p:sp>
      <p:sp>
        <p:nvSpPr>
          <p:cNvPr id="119" name="Google Shape;119;p20"/>
          <p:cNvSpPr txBox="1"/>
          <p:nvPr>
            <p:ph type="title"/>
          </p:nvPr>
        </p:nvSpPr>
        <p:spPr>
          <a:xfrm>
            <a:off x="311700" y="700039"/>
            <a:ext cx="4073400" cy="90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Txt2img - Texto a imagen</a:t>
            </a:r>
            <a:endParaRPr/>
          </a:p>
        </p:txBody>
      </p:sp>
      <p:sp>
        <p:nvSpPr>
          <p:cNvPr id="120" name="Google Shape;120;p20"/>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Pestañas de la interfaz</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11250" y="0"/>
            <a:ext cx="8520600" cy="623400"/>
          </a:xfrm>
          <a:prstGeom prst="rect">
            <a:avLst/>
          </a:prstGeom>
          <a:solidFill>
            <a:schemeClr val="accen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Pestañas de la interfaz</a:t>
            </a:r>
            <a:endParaRPr>
              <a:solidFill>
                <a:schemeClr val="lt1"/>
              </a:solidFill>
            </a:endParaRPr>
          </a:p>
        </p:txBody>
      </p:sp>
      <p:sp>
        <p:nvSpPr>
          <p:cNvPr id="126" name="Google Shape;126;p21"/>
          <p:cNvSpPr txBox="1"/>
          <p:nvPr>
            <p:ph idx="1" type="body"/>
          </p:nvPr>
        </p:nvSpPr>
        <p:spPr>
          <a:xfrm>
            <a:off x="311700" y="1701675"/>
            <a:ext cx="3412500" cy="3307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En la </a:t>
            </a:r>
            <a:r>
              <a:rPr lang="en"/>
              <a:t>pestaña</a:t>
            </a:r>
            <a:r>
              <a:rPr lang="en"/>
              <a:t> img2img, s</a:t>
            </a:r>
            <a:r>
              <a:rPr lang="en"/>
              <a:t>e puede producir una nueva imagen que </a:t>
            </a:r>
            <a:r>
              <a:rPr lang="en"/>
              <a:t>representa</a:t>
            </a:r>
            <a:r>
              <a:rPr lang="en"/>
              <a:t> los elementos proporcionados en un mensaje de texto y basado en una imagen previamente subida.</a:t>
            </a:r>
            <a:endParaRPr/>
          </a:p>
        </p:txBody>
      </p:sp>
      <p:pic>
        <p:nvPicPr>
          <p:cNvPr id="127" name="Google Shape;127;p21"/>
          <p:cNvPicPr preferRelativeResize="0"/>
          <p:nvPr/>
        </p:nvPicPr>
        <p:blipFill rotWithShape="1">
          <a:blip r:embed="rId3">
            <a:alphaModFix/>
          </a:blip>
          <a:srcRect b="22486" l="0" r="0" t="0"/>
          <a:stretch/>
        </p:blipFill>
        <p:spPr>
          <a:xfrm>
            <a:off x="4530275" y="1512263"/>
            <a:ext cx="4073275" cy="2961875"/>
          </a:xfrm>
          <a:prstGeom prst="rect">
            <a:avLst/>
          </a:prstGeom>
          <a:noFill/>
          <a:ln>
            <a:noFill/>
          </a:ln>
        </p:spPr>
      </p:pic>
      <p:pic>
        <p:nvPicPr>
          <p:cNvPr id="128" name="Google Shape;128;p21"/>
          <p:cNvPicPr preferRelativeResize="0"/>
          <p:nvPr/>
        </p:nvPicPr>
        <p:blipFill rotWithShape="1">
          <a:blip r:embed="rId3">
            <a:alphaModFix/>
          </a:blip>
          <a:srcRect b="92178" l="0" r="84311" t="0"/>
          <a:stretch/>
        </p:blipFill>
        <p:spPr>
          <a:xfrm>
            <a:off x="4532825" y="623400"/>
            <a:ext cx="1370127" cy="640800"/>
          </a:xfrm>
          <a:prstGeom prst="rect">
            <a:avLst/>
          </a:prstGeom>
          <a:noFill/>
          <a:ln cap="flat" cmpd="sng" w="9525">
            <a:solidFill>
              <a:schemeClr val="dk2"/>
            </a:solidFill>
            <a:prstDash val="solid"/>
            <a:round/>
            <a:headEnd len="sm" w="sm" type="none"/>
            <a:tailEnd len="sm" w="sm" type="none"/>
          </a:ln>
        </p:spPr>
      </p:pic>
      <p:sp>
        <p:nvSpPr>
          <p:cNvPr id="129" name="Google Shape;129;p21"/>
          <p:cNvSpPr txBox="1"/>
          <p:nvPr/>
        </p:nvSpPr>
        <p:spPr>
          <a:xfrm>
            <a:off x="6292250" y="976950"/>
            <a:ext cx="26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“Conviértelo en un cyborg”</a:t>
            </a:r>
            <a:endParaRPr/>
          </a:p>
        </p:txBody>
      </p:sp>
      <p:cxnSp>
        <p:nvCxnSpPr>
          <p:cNvPr id="130" name="Google Shape;130;p21"/>
          <p:cNvCxnSpPr>
            <a:endCxn id="129" idx="1"/>
          </p:cNvCxnSpPr>
          <p:nvPr/>
        </p:nvCxnSpPr>
        <p:spPr>
          <a:xfrm flipH="1" rot="10800000">
            <a:off x="5586950" y="1177050"/>
            <a:ext cx="705300" cy="3300"/>
          </a:xfrm>
          <a:prstGeom prst="straightConnector1">
            <a:avLst/>
          </a:prstGeom>
          <a:noFill/>
          <a:ln cap="flat" cmpd="sng" w="9525">
            <a:solidFill>
              <a:schemeClr val="dk2"/>
            </a:solidFill>
            <a:prstDash val="solid"/>
            <a:round/>
            <a:headEnd len="med" w="med" type="none"/>
            <a:tailEnd len="med" w="med" type="triangle"/>
          </a:ln>
        </p:spPr>
      </p:cxnSp>
      <p:cxnSp>
        <p:nvCxnSpPr>
          <p:cNvPr id="131" name="Google Shape;131;p21"/>
          <p:cNvCxnSpPr/>
          <p:nvPr/>
        </p:nvCxnSpPr>
        <p:spPr>
          <a:xfrm>
            <a:off x="4532825" y="1250600"/>
            <a:ext cx="120600" cy="5334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21"/>
          <p:cNvCxnSpPr/>
          <p:nvPr/>
        </p:nvCxnSpPr>
        <p:spPr>
          <a:xfrm flipH="1">
            <a:off x="5031700" y="1242000"/>
            <a:ext cx="885900" cy="5334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21"/>
          <p:cNvSpPr txBox="1"/>
          <p:nvPr/>
        </p:nvSpPr>
        <p:spPr>
          <a:xfrm flipH="1">
            <a:off x="4214600" y="4609275"/>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Imagen de base</a:t>
            </a:r>
            <a:endParaRPr/>
          </a:p>
        </p:txBody>
      </p:sp>
      <p:cxnSp>
        <p:nvCxnSpPr>
          <p:cNvPr id="134" name="Google Shape;134;p21"/>
          <p:cNvCxnSpPr>
            <a:endCxn id="133" idx="3"/>
          </p:cNvCxnSpPr>
          <p:nvPr/>
        </p:nvCxnSpPr>
        <p:spPr>
          <a:xfrm rot="5400000">
            <a:off x="3807200" y="3713775"/>
            <a:ext cx="1503000" cy="688200"/>
          </a:xfrm>
          <a:prstGeom prst="bentConnector4">
            <a:avLst>
              <a:gd fmla="val -5" name="adj1"/>
              <a:gd fmla="val 134601" name="adj2"/>
            </a:avLst>
          </a:prstGeom>
          <a:noFill/>
          <a:ln cap="flat" cmpd="sng" w="9525">
            <a:solidFill>
              <a:schemeClr val="dk2"/>
            </a:solidFill>
            <a:prstDash val="solid"/>
            <a:round/>
            <a:headEnd len="med" w="med" type="none"/>
            <a:tailEnd len="med" w="med" type="triangle"/>
          </a:ln>
        </p:spPr>
      </p:cxnSp>
      <p:sp>
        <p:nvSpPr>
          <p:cNvPr id="135" name="Google Shape;135;p21"/>
          <p:cNvSpPr txBox="1"/>
          <p:nvPr/>
        </p:nvSpPr>
        <p:spPr>
          <a:xfrm flipH="1">
            <a:off x="6846575" y="4609275"/>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Imagen resultante</a:t>
            </a:r>
            <a:endParaRPr/>
          </a:p>
        </p:txBody>
      </p:sp>
      <p:cxnSp>
        <p:nvCxnSpPr>
          <p:cNvPr id="136" name="Google Shape;136;p21"/>
          <p:cNvCxnSpPr>
            <a:endCxn id="135" idx="0"/>
          </p:cNvCxnSpPr>
          <p:nvPr/>
        </p:nvCxnSpPr>
        <p:spPr>
          <a:xfrm>
            <a:off x="7655075" y="3968475"/>
            <a:ext cx="0" cy="6408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1"/>
          <p:cNvSpPr txBox="1"/>
          <p:nvPr>
            <p:ph type="title"/>
          </p:nvPr>
        </p:nvSpPr>
        <p:spPr>
          <a:xfrm>
            <a:off x="311700" y="700039"/>
            <a:ext cx="4073400" cy="90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Img2img - imagen a imagen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